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66" r:id="rId2"/>
    <p:sldId id="256" r:id="rId3"/>
    <p:sldId id="258" r:id="rId4"/>
    <p:sldId id="259" r:id="rId5"/>
    <p:sldId id="260" r:id="rId6"/>
    <p:sldId id="261" r:id="rId7"/>
    <p:sldId id="262" r:id="rId8"/>
    <p:sldId id="264" r:id="rId9"/>
    <p:sldId id="268" r:id="rId10"/>
    <p:sldId id="265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7" r:id="rId20"/>
    <p:sldId id="279" r:id="rId21"/>
    <p:sldId id="278" r:id="rId22"/>
    <p:sldId id="280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оглавления" id="{4572343D-48FF-448D-ACD2-3DDF407763CC}">
          <p14:sldIdLst>
            <p14:sldId id="266"/>
          </p14:sldIdLst>
        </p14:section>
        <p14:section name="Раздел 1" id="{217F179F-BEE6-46F2-8142-FA4E92E617F0}">
          <p14:sldIdLst>
            <p14:sldId id="256"/>
            <p14:sldId id="258"/>
            <p14:sldId id="259"/>
            <p14:sldId id="260"/>
            <p14:sldId id="261"/>
            <p14:sldId id="262"/>
            <p14:sldId id="264"/>
            <p14:sldId id="268"/>
            <p14:sldId id="265"/>
            <p14:sldId id="267"/>
            <p14:sldId id="269"/>
            <p14:sldId id="270"/>
            <p14:sldId id="271"/>
            <p14:sldId id="272"/>
            <p14:sldId id="273"/>
            <p14:sldId id="274"/>
            <p14:sldId id="275"/>
            <p14:sldId id="277"/>
            <p14:sldId id="279"/>
            <p14:sldId id="278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4133AA7-D4AC-5C2A-4067-E415E7A06626}" name="Hidden" initials="H" userId="Hidden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EBBBCC-DAD2-459C-BE2E-F6DE35CF9A28}" styleName="Темный стиль 2 — акцент 3/акцент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53759D-4C50-4E65-ABA6-5613F4B1F076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C7550-9820-4286-AA3B-809A42BFEB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3076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C7550-9820-4286-AA3B-809A42BFEBF8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7843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C7550-9820-4286-AA3B-809A42BFEBF8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7508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C7550-9820-4286-AA3B-809A42BFEBF8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4549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C7550-9820-4286-AA3B-809A42BFEBF8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8150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70A2E9-C881-1A2D-1BE2-C74D7BC7C3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943E4DB-0DE6-C989-9061-3A9324718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B25627-0443-BB6A-C04E-42C21804F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9FF54-DA15-4D45-A009-2F9F4DD1F384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5FBDA78-D86B-B807-9ADA-CC4447A9B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DB6F6A-F975-6642-8453-D625E7A7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97982-1608-41E4-82E9-6513903DFA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7540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E2C97A-BD70-C534-C937-A44D720B1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C0C81F5-6E05-9F9F-BA82-0040E848CA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5AE5ABC-4EE5-F7F1-571A-2E7B89E50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9FF54-DA15-4D45-A009-2F9F4DD1F384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5EF404-0CCB-DDF1-CAB1-953880ECC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D1C287D-B988-2D2D-79AF-286F27511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97982-1608-41E4-82E9-6513903DFA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4646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219D45F-9F85-E230-DDAE-E1BAA62067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BA6F5D4-6364-232C-0465-39E5F6BC34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0CB46B-4BBF-3E8A-F6D9-882744748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9FF54-DA15-4D45-A009-2F9F4DD1F384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D434A0-C267-2B48-A00C-B5D943140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BDFA1E-F4C2-1822-96C7-AF1256284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97982-1608-41E4-82E9-6513903DFA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7479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6F09A0-202B-76CB-86DE-EE7F18C8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79C90F-A050-466C-9D88-2A73AF613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601096D-688B-D614-694B-CB91629CB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9FF54-DA15-4D45-A009-2F9F4DD1F384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AAE887B-2EA2-0107-0076-08C93B7A4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573BF0A-0534-C9AE-58A6-EB580EC4B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97982-1608-41E4-82E9-6513903DFA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2195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88BB49-03F8-7388-539D-8897230BD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13D5E42-B4A0-8BE8-F019-1F0E614AA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0E159E5-558C-4CAD-0ADA-E5785EA4C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9FF54-DA15-4D45-A009-2F9F4DD1F384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224109-47E3-32AF-6C5E-D8A270781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D00F072-ADAF-87DF-9918-10096D831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97982-1608-41E4-82E9-6513903DFA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2402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6BAF9E-33D8-EDA8-516D-4CFBDC391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5FC479-B7DA-399D-016F-86B571DD25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8E3BF02-7367-A510-787B-0BF66A5F61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07D4453-C574-6D09-82D7-C61836114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9FF54-DA15-4D45-A009-2F9F4DD1F384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046A0BC-B285-2AA6-4894-AC749DDBD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E7561F0-346E-3EFD-3AE2-ACA89F817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97982-1608-41E4-82E9-6513903DFA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3239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175EC4-410F-6809-C44F-31FC837B8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6596AB2-7EC4-8185-DFC4-7222232CED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1DF374E-A049-8742-72DA-038B8D4358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F45EC57-8211-22B3-2F75-5190EB658C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1B2665A-3A48-9866-0522-5510DA2630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E4F030B-C2E4-E9E7-FC00-F31197CB3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9FF54-DA15-4D45-A009-2F9F4DD1F384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DB515D2-EDCD-5A08-0255-5E795B70D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2A53C92-BA52-AAC4-BCA5-B9C889613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97982-1608-41E4-82E9-6513903DFA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9389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A4D49E-7C74-4518-8601-9A6544AF2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FBD05F9-FBB9-00D5-AC65-BCE113A46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9FF54-DA15-4D45-A009-2F9F4DD1F384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1890CCE-31B5-463F-A7B6-8D707CFB0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D46A852-1F24-6032-49F9-6268E19E1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97982-1608-41E4-82E9-6513903DFA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878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7AA8216-6604-99FC-CF8C-5E0FCA7E4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9FF54-DA15-4D45-A009-2F9F4DD1F384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3E61F83-6672-31DB-0FCC-385B623CD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2DCDF5-6E44-2D35-D0CB-4090BFA7E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97982-1608-41E4-82E9-6513903DFA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0245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0F4FFC-F2A3-3E91-2BF1-EF88F43C8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DB813A-28F7-B642-B732-4B29AF1C7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FCC44B6-EDEB-38F2-4DBF-1A5E194C66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D5F3FC5-4304-0D34-B262-E93DA1061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9FF54-DA15-4D45-A009-2F9F4DD1F384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FF77156-AEAC-DA87-2157-5A1147251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3D26BEE-5030-9D07-ADB2-9B9B061FB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97982-1608-41E4-82E9-6513903DFA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5470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289994-7612-12F5-73F4-C55C4BF98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F0C2674-49CB-24EA-84AF-AE4A7DC34D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BB4E906-EE16-738D-8E5C-D1925B277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2CB3F89-6BD9-59FE-5C2C-F1BF14E1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9FF54-DA15-4D45-A009-2F9F4DD1F384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1795306-16C6-12AC-30A9-92385DE70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9F6902F-630E-7701-EC6B-120C958AF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97982-1608-41E4-82E9-6513903DFA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6071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BD05C2-D349-41D0-5146-DEC5950C2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38A60CA-5BFC-C799-8610-A9454597E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97DA5C-2DA4-180A-5E1B-607C60C8BB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9FF54-DA15-4D45-A009-2F9F4DD1F384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8DEC47C-29F8-E465-1AFB-B6D8947DF3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0F71FC-875B-E281-13C2-A450A9386B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97982-1608-41E4-82E9-6513903DFA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881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3.png"/><Relationship Id="rId7" Type="http://schemas.openxmlformats.org/officeDocument/2006/relationships/image" Target="../media/image5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E0E2EE9-0774-87A6-0D9A-EFC6A134F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7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1A3ABE-A781-D40E-98F0-BA13AF6B9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57C6C3-D4A0-EF2C-F61C-B9E7EEB05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081933" cy="612120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AD2A5AE-1B76-D905-8245-C9AB9C923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25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A431AB-7FE8-342B-B4DD-C78451D09B3F}"/>
              </a:ext>
            </a:extLst>
          </p:cNvPr>
          <p:cNvSpPr txBox="1"/>
          <p:nvPr/>
        </p:nvSpPr>
        <p:spPr>
          <a:xfrm>
            <a:off x="4831665" y="0"/>
            <a:ext cx="6976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Функциональное тестирование: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ACEF78-09D4-30FE-FFAE-02B93A4329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3687870" cy="138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186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BC11705-D3A0-D4D8-2DA7-16553F778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F679669-91E5-65DE-B89B-AD14DC8CF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1200"/>
            <a:ext cx="12365747" cy="552026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7BB677D-CA52-1929-DAB2-93A40422F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1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78F405-6D1F-265D-D69F-F79F33F0D20C}"/>
              </a:ext>
            </a:extLst>
          </p:cNvPr>
          <p:cNvSpPr txBox="1"/>
          <p:nvPr/>
        </p:nvSpPr>
        <p:spPr>
          <a:xfrm>
            <a:off x="3048000" y="84667"/>
            <a:ext cx="7230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Функциональное тестирование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3935884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BF8D18B-0F90-A2E4-1236-E48FC076E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36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A8ADB7-EBBF-4B74-30C2-95400DA5EC63}"/>
              </a:ext>
            </a:extLst>
          </p:cNvPr>
          <p:cNvSpPr txBox="1"/>
          <p:nvPr/>
        </p:nvSpPr>
        <p:spPr>
          <a:xfrm>
            <a:off x="76200" y="0"/>
            <a:ext cx="1137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GUI </a:t>
            </a:r>
            <a:r>
              <a:rPr lang="ru-RU" sz="2800" dirty="0">
                <a:solidFill>
                  <a:schemeClr val="bg1"/>
                </a:solidFill>
              </a:rPr>
              <a:t>тестирование (</a:t>
            </a:r>
            <a:r>
              <a:rPr lang="ru-RU" sz="2800" dirty="0" err="1">
                <a:solidFill>
                  <a:schemeClr val="bg1"/>
                </a:solidFill>
              </a:rPr>
              <a:t>Graphical</a:t>
            </a:r>
            <a:r>
              <a:rPr lang="ru-RU" sz="2800" dirty="0">
                <a:solidFill>
                  <a:schemeClr val="bg1"/>
                </a:solidFill>
              </a:rPr>
              <a:t> User Interface </a:t>
            </a:r>
            <a:r>
              <a:rPr lang="ru-RU" sz="2800" dirty="0" err="1">
                <a:solidFill>
                  <a:schemeClr val="bg1"/>
                </a:solidFill>
              </a:rPr>
              <a:t>Testing</a:t>
            </a:r>
            <a:r>
              <a:rPr lang="ru-RU" sz="28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D51EE0-B2FC-D59E-FB28-AB44EB9ED1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6600"/>
            <a:ext cx="121920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80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47334A-08C9-55D3-AB31-83216DF4E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868"/>
            <a:ext cx="12192000" cy="6688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7A6141-B5E6-ECAF-57E2-81159C10787A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GUI </a:t>
            </a:r>
            <a:r>
              <a:rPr lang="ru-RU" sz="2800" dirty="0">
                <a:solidFill>
                  <a:schemeClr val="bg1"/>
                </a:solidFill>
              </a:rPr>
              <a:t>тестирование (</a:t>
            </a:r>
            <a:r>
              <a:rPr lang="ru-RU" sz="2800" dirty="0" err="1">
                <a:solidFill>
                  <a:schemeClr val="bg1"/>
                </a:solidFill>
              </a:rPr>
              <a:t>Graphical</a:t>
            </a:r>
            <a:r>
              <a:rPr lang="ru-RU" sz="2800" dirty="0">
                <a:solidFill>
                  <a:schemeClr val="bg1"/>
                </a:solidFill>
              </a:rPr>
              <a:t> User Interface </a:t>
            </a:r>
            <a:r>
              <a:rPr lang="ru-RU" sz="2800" dirty="0" err="1">
                <a:solidFill>
                  <a:schemeClr val="bg1"/>
                </a:solidFill>
              </a:rPr>
              <a:t>Testing</a:t>
            </a:r>
            <a:r>
              <a:rPr lang="ru-RU" sz="2800" dirty="0">
                <a:solidFill>
                  <a:schemeClr val="bg1"/>
                </a:solidFill>
              </a:rPr>
              <a:t>)</a:t>
            </a:r>
          </a:p>
          <a:p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6ACAAA-7BD3-B77C-B7A3-4F362BC07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8867"/>
            <a:ext cx="12192000" cy="276526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0BEBCA1-6321-14AC-459A-E87A05FBDA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4743412"/>
            <a:ext cx="3682998" cy="21145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F0AD68-1A0A-88ED-58A0-74AA642D47C6}"/>
              </a:ext>
            </a:extLst>
          </p:cNvPr>
          <p:cNvSpPr txBox="1"/>
          <p:nvPr/>
        </p:nvSpPr>
        <p:spPr>
          <a:xfrm>
            <a:off x="508000" y="4281747"/>
            <a:ext cx="291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Логотип компании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D57ABCA-82C9-9862-B3D5-2EF913D209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771" y="4743412"/>
            <a:ext cx="4331964" cy="21145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8CC8ABE-30D5-B282-DA95-62FA94E15B20}"/>
              </a:ext>
            </a:extLst>
          </p:cNvPr>
          <p:cNvSpPr txBox="1"/>
          <p:nvPr/>
        </p:nvSpPr>
        <p:spPr>
          <a:xfrm>
            <a:off x="4538134" y="4262427"/>
            <a:ext cx="2099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Дескриптор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1A613CC-A413-ECDF-93B7-FF68EAFF46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734" y="4724092"/>
            <a:ext cx="4631263" cy="21339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6435294-3B36-F90F-C1FF-B6959AAB4336}"/>
              </a:ext>
            </a:extLst>
          </p:cNvPr>
          <p:cNvSpPr txBox="1"/>
          <p:nvPr/>
        </p:nvSpPr>
        <p:spPr>
          <a:xfrm>
            <a:off x="8636000" y="4234641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Фоновая картинка</a:t>
            </a:r>
          </a:p>
        </p:txBody>
      </p:sp>
    </p:spTree>
    <p:extLst>
      <p:ext uri="{BB962C8B-B14F-4D97-AF65-F5344CB8AC3E}">
        <p14:creationId xmlns:p14="http://schemas.microsoft.com/office/powerpoint/2010/main" val="2093253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0A0771B-FFF3-B738-F49A-523286AE7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4F37CE-798A-1A39-68C7-3121190C31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616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1E99D8-96DC-6A2D-8C8D-D6ADA1698F2F}"/>
              </a:ext>
            </a:extLst>
          </p:cNvPr>
          <p:cNvSpPr txBox="1"/>
          <p:nvPr/>
        </p:nvSpPr>
        <p:spPr>
          <a:xfrm>
            <a:off x="0" y="0"/>
            <a:ext cx="10075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UI/UIX-</a:t>
            </a:r>
            <a:r>
              <a:rPr lang="ru-RU" sz="2400" dirty="0">
                <a:solidFill>
                  <a:schemeClr val="bg1"/>
                </a:solidFill>
              </a:rPr>
              <a:t>Тестирование (Удобство использования)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46AC806-E195-28D4-4F03-78B393BFA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666"/>
            <a:ext cx="12192000" cy="472840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4B101EE-2A99-FE8E-FB9E-2A8734983B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38974"/>
            <a:ext cx="12192000" cy="171902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F8CFAB8-0450-D485-85EA-CD48B2EB96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38976"/>
            <a:ext cx="2785533" cy="1719024"/>
          </a:xfrm>
          <a:prstGeom prst="rect">
            <a:avLst/>
          </a:prstGeom>
        </p:spPr>
      </p:pic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F6BD6EA-C87B-E4AB-5C55-6D9DC4855822}"/>
              </a:ext>
            </a:extLst>
          </p:cNvPr>
          <p:cNvCxnSpPr/>
          <p:nvPr/>
        </p:nvCxnSpPr>
        <p:spPr>
          <a:xfrm>
            <a:off x="2785533" y="5410200"/>
            <a:ext cx="8609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1418605-0AE9-2860-B164-0A74F0AAE0AE}"/>
              </a:ext>
            </a:extLst>
          </p:cNvPr>
          <p:cNvSpPr txBox="1"/>
          <p:nvPr/>
        </p:nvSpPr>
        <p:spPr>
          <a:xfrm>
            <a:off x="3582703" y="5090545"/>
            <a:ext cx="29958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highlight>
                  <a:srgbClr val="C0C0C0"/>
                </a:highlight>
              </a:rPr>
              <a:t>В данном блоке были протестированы возможности удобства использования сайта: Печать страницы, ввод информации разными инструментами, работа горячих клавиш и т.д.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8F509F1-E127-178E-9664-9319D4D62D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102" y="5124486"/>
            <a:ext cx="2995898" cy="174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D5701B-557A-6EE7-09B5-F813EEF6F9F6}"/>
              </a:ext>
            </a:extLst>
          </p:cNvPr>
          <p:cNvSpPr txBox="1"/>
          <p:nvPr/>
        </p:nvSpPr>
        <p:spPr>
          <a:xfrm>
            <a:off x="6578601" y="5090545"/>
            <a:ext cx="29958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highlight>
                  <a:srgbClr val="C0C0C0"/>
                </a:highlight>
              </a:rPr>
              <a:t>Также сайт был проверен на наличие грамматических, орфографических и  пунктуационных ошибок и что пользователь может использовать сайт без раздражения .</a:t>
            </a:r>
          </a:p>
        </p:txBody>
      </p:sp>
    </p:spTree>
    <p:extLst>
      <p:ext uri="{BB962C8B-B14F-4D97-AF65-F5344CB8AC3E}">
        <p14:creationId xmlns:p14="http://schemas.microsoft.com/office/powerpoint/2010/main" val="1505811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261D3FF-B372-20F4-B1A9-F15530A7B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34"/>
            <a:ext cx="12192000" cy="6011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5A3325-7292-0318-266F-DF6435EA88FB}"/>
              </a:ext>
            </a:extLst>
          </p:cNvPr>
          <p:cNvSpPr txBox="1"/>
          <p:nvPr/>
        </p:nvSpPr>
        <p:spPr>
          <a:xfrm>
            <a:off x="0" y="-67733"/>
            <a:ext cx="9592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>
                <a:solidFill>
                  <a:schemeClr val="bg1"/>
                </a:solidFill>
              </a:rPr>
              <a:t>Кроссбраузерное</a:t>
            </a:r>
            <a:r>
              <a:rPr lang="ru-RU" sz="2400" dirty="0">
                <a:solidFill>
                  <a:schemeClr val="bg1"/>
                </a:solidFill>
              </a:rPr>
              <a:t> тестирование (</a:t>
            </a:r>
            <a:r>
              <a:rPr lang="en-US" sz="2400" dirty="0">
                <a:solidFill>
                  <a:schemeClr val="bg1"/>
                </a:solidFill>
              </a:rPr>
              <a:t>Google Chrome/Mozilla Firefox)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43B192B-8A42-075F-3870-E16F70634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400"/>
            <a:ext cx="12192000" cy="122766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04C6B07-A38B-6922-C266-4F6E8C5288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1067"/>
            <a:ext cx="12192000" cy="140619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F99BFBA-E372-B575-79C0-147E4A88A2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12192000" cy="176497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AC756AF-9D8D-394C-7D1C-EDCCA5E1C8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11492"/>
            <a:ext cx="12192000" cy="1646508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DEA953D-636D-9B71-E29C-9FFC8B5CDAF1}"/>
              </a:ext>
            </a:extLst>
          </p:cNvPr>
          <p:cNvSpPr/>
          <p:nvPr/>
        </p:nvSpPr>
        <p:spPr>
          <a:xfrm>
            <a:off x="0" y="3184784"/>
            <a:ext cx="12192000" cy="22669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3976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A7D01F5-DDEB-B000-DFAC-634812F9B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57852"/>
            <a:ext cx="12192000" cy="190014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5EF016-1CBF-1F4A-C9AB-F3BA2FE90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01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1756B7-E1C4-4E44-EA8C-CE20BFB630E9}"/>
              </a:ext>
            </a:extLst>
          </p:cNvPr>
          <p:cNvSpPr txBox="1"/>
          <p:nvPr/>
        </p:nvSpPr>
        <p:spPr>
          <a:xfrm>
            <a:off x="0" y="0"/>
            <a:ext cx="9643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ЭКВИВАЛЕНТНОЕ РАЗДЕЛЕНИЕ (Элемент </a:t>
            </a:r>
            <a:r>
              <a:rPr lang="en-US" sz="2400" dirty="0">
                <a:solidFill>
                  <a:schemeClr val="bg1"/>
                </a:solidFill>
              </a:rPr>
              <a:t>“</a:t>
            </a:r>
            <a:r>
              <a:rPr lang="ru-RU" sz="2400" dirty="0">
                <a:solidFill>
                  <a:schemeClr val="bg1"/>
                </a:solidFill>
              </a:rPr>
              <a:t>Каталог</a:t>
            </a:r>
            <a:r>
              <a:rPr lang="en-US" sz="2400" dirty="0">
                <a:solidFill>
                  <a:schemeClr val="bg1"/>
                </a:solidFill>
              </a:rPr>
              <a:t>”)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0169BE3-D57B-7E1F-1CDB-F8C336EDEF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1902"/>
            <a:ext cx="12192000" cy="3532872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9AC75FD-7B1E-BCDC-2893-D370DEBA8B0C}"/>
              </a:ext>
            </a:extLst>
          </p:cNvPr>
          <p:cNvSpPr/>
          <p:nvPr/>
        </p:nvSpPr>
        <p:spPr>
          <a:xfrm>
            <a:off x="0" y="4034522"/>
            <a:ext cx="12192000" cy="8930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90157-46B8-7FD4-D7C2-092A8E219682}"/>
              </a:ext>
            </a:extLst>
          </p:cNvPr>
          <p:cNvSpPr txBox="1"/>
          <p:nvPr/>
        </p:nvSpPr>
        <p:spPr>
          <a:xfrm>
            <a:off x="0" y="4034522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Технология проектирования тестов, ориентированная на снижение общего числа тестов. Основная мысль- разбить все данные для программы на классы. Если проектировать тесты для каждого класса, а не для каждого члена класса - то общее число тестов уменьшится. </a:t>
            </a:r>
          </a:p>
        </p:txBody>
      </p:sp>
    </p:spTree>
    <p:extLst>
      <p:ext uri="{BB962C8B-B14F-4D97-AF65-F5344CB8AC3E}">
        <p14:creationId xmlns:p14="http://schemas.microsoft.com/office/powerpoint/2010/main" val="3878357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665EEA-EF45-0B6A-2D22-8AC0650B3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143"/>
            <a:ext cx="12192000" cy="4897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040E53-770F-7E3A-FDAE-7CD1742488C5}"/>
              </a:ext>
            </a:extLst>
          </p:cNvPr>
          <p:cNvSpPr txBox="1"/>
          <p:nvPr/>
        </p:nvSpPr>
        <p:spPr>
          <a:xfrm>
            <a:off x="0" y="-9143"/>
            <a:ext cx="1053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Функциональное тестирование раздела </a:t>
            </a:r>
            <a:r>
              <a:rPr lang="en-US" sz="2400" dirty="0">
                <a:solidFill>
                  <a:schemeClr val="bg1"/>
                </a:solidFill>
              </a:rPr>
              <a:t>“</a:t>
            </a:r>
            <a:r>
              <a:rPr lang="ru-RU" sz="2400" dirty="0">
                <a:solidFill>
                  <a:schemeClr val="bg1"/>
                </a:solidFill>
              </a:rPr>
              <a:t>Контакты</a:t>
            </a:r>
            <a:r>
              <a:rPr lang="en-US" sz="2400" dirty="0">
                <a:solidFill>
                  <a:schemeClr val="bg1"/>
                </a:solidFill>
              </a:rPr>
              <a:t>” (</a:t>
            </a:r>
            <a:r>
              <a:rPr lang="ru-RU" sz="2400" dirty="0">
                <a:solidFill>
                  <a:schemeClr val="bg1"/>
                </a:solidFill>
              </a:rPr>
              <a:t>Карта)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45152B3-6EB3-D7E4-5474-4B3C0789B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0572"/>
            <a:ext cx="12192000" cy="288069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6B38CF4-6AF3-7A5F-658C-754E5E7F85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7" y="3358963"/>
            <a:ext cx="12132733" cy="34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579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523BB2-0F5E-3539-CA04-5782B9496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08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F171BF-2E9F-9104-3C0E-2CC22B846D37}"/>
              </a:ext>
            </a:extLst>
          </p:cNvPr>
          <p:cNvSpPr txBox="1"/>
          <p:nvPr/>
        </p:nvSpPr>
        <p:spPr>
          <a:xfrm>
            <a:off x="0" y="0"/>
            <a:ext cx="10380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Отчеты об ошибках (Баг-репорты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Карта)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5B95F06-1E56-62E1-7453-2473C7123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530"/>
            <a:ext cx="12192000" cy="634947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9A2566-3032-0849-636D-BED14FC2D5D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666"/>
            <a:ext cx="4047067" cy="302033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07F779D-5AA9-B4B3-6C4B-83A425B73C0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1999"/>
            <a:ext cx="4047068" cy="337600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E12E601-8B5B-922F-9FB4-7683873B5CD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533" y="473382"/>
            <a:ext cx="3268278" cy="256940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E9DE95D-5CF9-9B18-F539-060F4583AB4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831" y="3042784"/>
            <a:ext cx="3268278" cy="290605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061E303-B796-0848-4407-1393DFD68B8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129" y="5788777"/>
            <a:ext cx="3293682" cy="105750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2EA946B-4BC6-C969-D00A-6D6C1E9A0AA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302" y="449948"/>
            <a:ext cx="3902991" cy="334406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B8A585B-3F8C-FE2C-66BA-91F69D2614E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302" y="3794015"/>
            <a:ext cx="3902991" cy="3052269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AFC5D921-63F3-9B23-DE60-B4508E4705FD}"/>
              </a:ext>
            </a:extLst>
          </p:cNvPr>
          <p:cNvSpPr/>
          <p:nvPr/>
        </p:nvSpPr>
        <p:spPr>
          <a:xfrm>
            <a:off x="7450811" y="473381"/>
            <a:ext cx="67725" cy="639633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9C0AC4A6-2997-B3A1-FF30-76D577BCB423}"/>
              </a:ext>
            </a:extLst>
          </p:cNvPr>
          <p:cNvSpPr/>
          <p:nvPr/>
        </p:nvSpPr>
        <p:spPr>
          <a:xfrm>
            <a:off x="4047067" y="485098"/>
            <a:ext cx="135466" cy="637290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6702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4EF7B-B136-0B2A-4F40-F42DF4965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FB893A8-3458-AC42-03C6-F71AF92FA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08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68583A-7FDA-7B14-00B3-74C242AA6A8D}"/>
              </a:ext>
            </a:extLst>
          </p:cNvPr>
          <p:cNvSpPr txBox="1"/>
          <p:nvPr/>
        </p:nvSpPr>
        <p:spPr>
          <a:xfrm>
            <a:off x="0" y="0"/>
            <a:ext cx="10380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Отчеты об ошибках (Баг-репорты)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672891-924D-441E-5C59-90C533741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1" y="538350"/>
            <a:ext cx="12192000" cy="634947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91A828-A452-0389-DB93-FE4C684C900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6411"/>
            <a:ext cx="3959128" cy="296685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608A07-A390-2EB6-BBD4-5270F87A31C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683265"/>
            <a:ext cx="3962400" cy="31598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07A1F85-7BEB-098F-A6A8-5B787063876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098" y="716411"/>
            <a:ext cx="3724901" cy="306091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213E171-C78F-097D-55E7-D60A8498C9E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371" y="3777322"/>
            <a:ext cx="3749540" cy="311049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F301B80-0319-CD2D-48CB-638E01CACC2E}"/>
              </a:ext>
            </a:extLst>
          </p:cNvPr>
          <p:cNvSpPr txBox="1"/>
          <p:nvPr/>
        </p:nvSpPr>
        <p:spPr>
          <a:xfrm>
            <a:off x="3959128" y="618067"/>
            <a:ext cx="44800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002060"/>
                </a:solidFill>
                <a:highlight>
                  <a:srgbClr val="C0C0C0"/>
                </a:highlight>
              </a:rPr>
              <a:t>При тестировании сайта </a:t>
            </a:r>
            <a:r>
              <a:rPr lang="en-US" sz="2000" dirty="0">
                <a:solidFill>
                  <a:srgbClr val="002060"/>
                </a:solidFill>
                <a:highlight>
                  <a:srgbClr val="C0C0C0"/>
                </a:highlight>
              </a:rPr>
              <a:t>Rabbit Hole </a:t>
            </a:r>
            <a:r>
              <a:rPr lang="ru-RU" sz="2000" dirty="0">
                <a:solidFill>
                  <a:srgbClr val="002060"/>
                </a:solidFill>
                <a:highlight>
                  <a:srgbClr val="C0C0C0"/>
                </a:highlight>
              </a:rPr>
              <a:t>было найдено множество багов, основные баги находились в разделе </a:t>
            </a:r>
            <a:r>
              <a:rPr lang="en-US" sz="2000" dirty="0">
                <a:solidFill>
                  <a:srgbClr val="002060"/>
                </a:solidFill>
                <a:highlight>
                  <a:srgbClr val="C0C0C0"/>
                </a:highlight>
              </a:rPr>
              <a:t>“</a:t>
            </a:r>
            <a:r>
              <a:rPr lang="ru-RU" sz="2000" dirty="0">
                <a:solidFill>
                  <a:srgbClr val="002060"/>
                </a:solidFill>
                <a:highlight>
                  <a:srgbClr val="C0C0C0"/>
                </a:highlight>
              </a:rPr>
              <a:t>Контакты </a:t>
            </a:r>
            <a:r>
              <a:rPr lang="en-US" sz="2000" dirty="0">
                <a:solidFill>
                  <a:srgbClr val="002060"/>
                </a:solidFill>
                <a:highlight>
                  <a:srgbClr val="C0C0C0"/>
                </a:highlight>
              </a:rPr>
              <a:t>(</a:t>
            </a:r>
            <a:r>
              <a:rPr lang="ru-RU" sz="2000" dirty="0">
                <a:solidFill>
                  <a:srgbClr val="002060"/>
                </a:solidFill>
                <a:highlight>
                  <a:srgbClr val="C0C0C0"/>
                </a:highlight>
              </a:rPr>
              <a:t>карта</a:t>
            </a:r>
            <a:r>
              <a:rPr lang="en-US" sz="2000" dirty="0">
                <a:solidFill>
                  <a:srgbClr val="002060"/>
                </a:solidFill>
                <a:highlight>
                  <a:srgbClr val="C0C0C0"/>
                </a:highlight>
              </a:rPr>
              <a:t>)”</a:t>
            </a:r>
            <a:r>
              <a:rPr lang="ru-RU" sz="2000" dirty="0">
                <a:solidFill>
                  <a:srgbClr val="002060"/>
                </a:solidFill>
                <a:highlight>
                  <a:srgbClr val="C0C0C0"/>
                </a:highlight>
              </a:rPr>
              <a:t>, но также были и баги на главной странице, данные сбои были зафиксированы и составлены баг-репорты.</a:t>
            </a:r>
            <a:endParaRPr lang="en-US" sz="2000" dirty="0">
              <a:solidFill>
                <a:srgbClr val="002060"/>
              </a:solidFill>
              <a:highlight>
                <a:srgbClr val="C0C0C0"/>
              </a:highlight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892B0327-8B05-D6EC-C6A4-DF94CD27B9D4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759" y="5385686"/>
            <a:ext cx="1894976" cy="15319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DAD428-53D3-7E87-51D0-D077F5C6B254}"/>
              </a:ext>
            </a:extLst>
          </p:cNvPr>
          <p:cNvSpPr txBox="1"/>
          <p:nvPr/>
        </p:nvSpPr>
        <p:spPr>
          <a:xfrm>
            <a:off x="3990311" y="4793982"/>
            <a:ext cx="261299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9 сентября 1947 года</a:t>
            </a:r>
            <a:r>
              <a:rPr lang="ru-RU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 считается датой официального обнаружения первого в истории бага. </a:t>
            </a:r>
          </a:p>
          <a:p>
            <a:r>
              <a:rPr lang="ru-RU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Во время работы с компьютером Mark II операторы Гарвардского университета обнаружили неисправность: система выдавала ошибочные результаты. Причиной проблемы оказался </a:t>
            </a:r>
            <a:r>
              <a:rPr lang="ru-RU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мотылёк</a:t>
            </a:r>
            <a:r>
              <a:rPr lang="ru-RU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который застрял между контактами реле и вызвал короткое замыкание</a:t>
            </a:r>
            <a:r>
              <a:rPr lang="ru-RU" sz="12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9810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B79AE82-78F8-DE0C-6313-E51B93667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261" y="49237"/>
            <a:ext cx="12147486" cy="672564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3E4B0B-ED48-2A66-9B1B-15A615A121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833" y="1"/>
            <a:ext cx="2325100" cy="395465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C745EF2-714F-D89D-003A-E508A3A08D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833" y="3954660"/>
            <a:ext cx="2325100" cy="28457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BE6B3D-FFD9-0FE3-874E-AC322E517037}"/>
              </a:ext>
            </a:extLst>
          </p:cNvPr>
          <p:cNvSpPr txBox="1"/>
          <p:nvPr/>
        </p:nvSpPr>
        <p:spPr>
          <a:xfrm>
            <a:off x="4097868" y="159323"/>
            <a:ext cx="4318000" cy="534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</a:rPr>
              <a:t>Декомпозиция  сайта</a:t>
            </a:r>
            <a:r>
              <a:rPr lang="ru-RU" sz="2800" dirty="0">
                <a:solidFill>
                  <a:schemeClr val="tx2">
                    <a:lumMod val="50000"/>
                  </a:schemeClr>
                </a:solidFill>
                <a:highlight>
                  <a:srgbClr val="808000"/>
                </a:highlight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763899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87595-926B-775C-0F34-77AD64614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D015E35-BF87-E221-D3C1-789230DFF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20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A59565-B9F8-47A9-B8E7-684195C1052E}"/>
              </a:ext>
            </a:extLst>
          </p:cNvPr>
          <p:cNvSpPr txBox="1"/>
          <p:nvPr/>
        </p:nvSpPr>
        <p:spPr>
          <a:xfrm>
            <a:off x="0" y="0"/>
            <a:ext cx="10346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Техника тест дизайна: Таблица состояний и переходов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5BC4DBE-D5A3-50D6-65A4-8F2A6CAAB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381167"/>
            <a:ext cx="4563534" cy="145463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C67302-ADAC-E419-38DA-FB4AAEC9E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6399"/>
            <a:ext cx="12192000" cy="66680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716F9A-193C-8489-D986-7DA8366AF0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533" y="5403366"/>
            <a:ext cx="4233334" cy="14546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6FA00A7-2607-72EC-51FE-F15DE28D54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189"/>
            <a:ext cx="12192000" cy="67261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50E9A76-B14D-6659-E42A-A9CF0034E8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1795"/>
            <a:ext cx="12192000" cy="338937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7898CF1-E53F-1F54-3003-31DA6B739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868" y="5425565"/>
            <a:ext cx="3395132" cy="143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43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1E4D1B-BA06-4CB4-EBE7-B0B9B05E6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207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10B6DE-626C-F0B2-AD30-D2C2CD996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0867"/>
            <a:ext cx="9275326" cy="41571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44AC47-B813-7CE9-5D05-3CB70ED93DE3}"/>
              </a:ext>
            </a:extLst>
          </p:cNvPr>
          <p:cNvSpPr txBox="1"/>
          <p:nvPr/>
        </p:nvSpPr>
        <p:spPr>
          <a:xfrm>
            <a:off x="0" y="520700"/>
            <a:ext cx="121920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/>
              <a:t>Таблица состояний и переходов</a:t>
            </a:r>
            <a:r>
              <a:rPr lang="ru-RU" sz="1600" dirty="0"/>
              <a:t> — это такая техника тест-дизайна, которая позволяет наглядно показывать тестируемую систему в виде объекта, который переходит из одного состояния </a:t>
            </a:r>
            <a:r>
              <a:rPr lang="ru-RU" sz="1600"/>
              <a:t>в другое. </a:t>
            </a:r>
            <a:r>
              <a:rPr lang="ru-RU" sz="1600" dirty="0"/>
              <a:t>Идеально подходит для тестирования функциональности, где объект меняет свой статус (например, заказ, пользовательский аккаунт, документ).</a:t>
            </a:r>
          </a:p>
          <a:p>
            <a:r>
              <a:rPr lang="ru-RU" sz="1600" b="1" dirty="0"/>
              <a:t>Ключевые элементы:</a:t>
            </a:r>
          </a:p>
          <a:p>
            <a:r>
              <a:rPr lang="ru-RU" sz="1600" b="1" dirty="0"/>
              <a:t>Состояния (</a:t>
            </a:r>
            <a:r>
              <a:rPr lang="ru-RU" sz="1600" b="1" dirty="0" err="1"/>
              <a:t>States</a:t>
            </a:r>
            <a:r>
              <a:rPr lang="ru-RU" sz="1600" b="1" dirty="0"/>
              <a:t>):</a:t>
            </a:r>
            <a:r>
              <a:rPr lang="ru-RU" sz="1600" dirty="0"/>
              <a:t> Устойчивые положения, в которых может находиться объект (</a:t>
            </a:r>
            <a:r>
              <a:rPr lang="ru-RU" sz="1600" i="1" dirty="0"/>
              <a:t>"Новый", "Оплачен", "Отменен"</a:t>
            </a:r>
            <a:r>
              <a:rPr lang="ru-RU" sz="1600" dirty="0"/>
              <a:t>).</a:t>
            </a:r>
          </a:p>
          <a:p>
            <a:r>
              <a:rPr lang="ru-RU" sz="1600" b="1" dirty="0"/>
              <a:t>События (</a:t>
            </a:r>
            <a:r>
              <a:rPr lang="ru-RU" sz="1600" b="1" dirty="0" err="1"/>
              <a:t>Events</a:t>
            </a:r>
            <a:r>
              <a:rPr lang="ru-RU" sz="1600" b="1" dirty="0"/>
              <a:t>):</a:t>
            </a:r>
            <a:r>
              <a:rPr lang="ru-RU" sz="1600" dirty="0"/>
              <a:t> Действия, которые вызывают смену состояния (</a:t>
            </a:r>
            <a:r>
              <a:rPr lang="ru-RU" sz="1600" i="1" dirty="0"/>
              <a:t>"Оплатить", "Отменить"</a:t>
            </a:r>
            <a:r>
              <a:rPr lang="ru-RU" sz="1600" dirty="0"/>
              <a:t>).</a:t>
            </a:r>
          </a:p>
          <a:p>
            <a:r>
              <a:rPr lang="ru-RU" sz="1600" b="1" dirty="0"/>
              <a:t>Переходы (</a:t>
            </a:r>
            <a:r>
              <a:rPr lang="ru-RU" sz="1600" b="1" dirty="0" err="1"/>
              <a:t>Transitions</a:t>
            </a:r>
            <a:r>
              <a:rPr lang="ru-RU" sz="1600" b="1" dirty="0"/>
              <a:t>):</a:t>
            </a:r>
            <a:r>
              <a:rPr lang="ru-RU" sz="1600" dirty="0"/>
              <a:t> "Путь" из одного состояния в другое, вызванный событием.</a:t>
            </a:r>
          </a:p>
          <a:p>
            <a:r>
              <a:rPr lang="ru-RU" sz="1600" b="1" dirty="0"/>
              <a:t>Действия (</a:t>
            </a:r>
            <a:r>
              <a:rPr lang="ru-RU" sz="1600" b="1" dirty="0" err="1"/>
              <a:t>Actions</a:t>
            </a:r>
            <a:r>
              <a:rPr lang="ru-RU" sz="1600" b="1" dirty="0"/>
              <a:t>):</a:t>
            </a:r>
            <a:r>
              <a:rPr lang="ru-RU" sz="1600" dirty="0"/>
              <a:t> Что система делает в момент перехода (</a:t>
            </a:r>
            <a:r>
              <a:rPr lang="ru-RU" sz="1600" i="1" dirty="0"/>
              <a:t>"Отправить </a:t>
            </a:r>
            <a:r>
              <a:rPr lang="ru-RU" sz="1600" i="1" dirty="0" err="1"/>
              <a:t>email</a:t>
            </a:r>
            <a:r>
              <a:rPr lang="ru-RU" sz="1600" i="1" dirty="0"/>
              <a:t>", "Создать счет"</a:t>
            </a:r>
            <a:r>
              <a:rPr lang="ru-RU" sz="1600" dirty="0"/>
              <a:t>).</a:t>
            </a:r>
          </a:p>
          <a:p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3DBFD-994F-FD5F-4B07-29C2DDD3E86E}"/>
              </a:ext>
            </a:extLst>
          </p:cNvPr>
          <p:cNvSpPr txBox="1"/>
          <p:nvPr/>
        </p:nvSpPr>
        <p:spPr>
          <a:xfrm>
            <a:off x="9275326" y="2700867"/>
            <a:ext cx="2857407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Алгоритм применения:</a:t>
            </a:r>
          </a:p>
          <a:p>
            <a:r>
              <a:rPr lang="ru-RU" sz="1200" dirty="0"/>
              <a:t>Определить все возможные состояния системы.</a:t>
            </a:r>
          </a:p>
          <a:p>
            <a:r>
              <a:rPr lang="ru-RU" sz="1200" dirty="0"/>
              <a:t>Определить события, которые могут происходить в каждом состоянии.</a:t>
            </a:r>
          </a:p>
          <a:p>
            <a:r>
              <a:rPr lang="ru-RU" sz="1200" dirty="0"/>
              <a:t>Построить диаграмму, соединив состояния стрелками-переходами.</a:t>
            </a:r>
          </a:p>
          <a:p>
            <a:r>
              <a:rPr lang="ru-RU" sz="1200" dirty="0"/>
              <a:t>На основе диаграммы написать тесты, покрывающие:</a:t>
            </a:r>
          </a:p>
          <a:p>
            <a:pPr lvl="1"/>
            <a:r>
              <a:rPr lang="ru-RU" sz="1200" b="1" dirty="0"/>
              <a:t>Все состояния</a:t>
            </a:r>
            <a:r>
              <a:rPr lang="ru-RU" sz="1200" dirty="0"/>
              <a:t> (каждый тест "посещает" хотя бы одно уникальное состояние).</a:t>
            </a:r>
          </a:p>
          <a:p>
            <a:pPr lvl="1"/>
            <a:r>
              <a:rPr lang="ru-RU" sz="1200" b="1" dirty="0"/>
              <a:t>Все переходы</a:t>
            </a:r>
            <a:r>
              <a:rPr lang="ru-RU" sz="1200" dirty="0"/>
              <a:t> (каждый тест проверяет один уникальный переход). Это самый частый критерий.</a:t>
            </a:r>
          </a:p>
          <a:p>
            <a:pPr lvl="1"/>
            <a:r>
              <a:rPr lang="ru-RU" sz="1200" b="1" dirty="0" err="1"/>
              <a:t>Невалидные</a:t>
            </a:r>
            <a:r>
              <a:rPr lang="ru-RU" sz="1200" b="1" dirty="0"/>
              <a:t> переходы</a:t>
            </a:r>
            <a:r>
              <a:rPr lang="ru-RU" sz="1200" dirty="0"/>
              <a:t> (попытки выполнить событие в неподходящем состоянии).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3902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5CC3F99-9E0C-288A-680C-2F675E6472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467"/>
            <a:ext cx="12192000" cy="4955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11F2B2-C603-F629-86E4-270787968035}"/>
              </a:ext>
            </a:extLst>
          </p:cNvPr>
          <p:cNvSpPr txBox="1"/>
          <p:nvPr/>
        </p:nvSpPr>
        <p:spPr>
          <a:xfrm>
            <a:off x="0" y="-8467"/>
            <a:ext cx="1049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График тестирования и немного обо мне.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ACC7BAC-0BA1-D459-C4F6-106B02F100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7092"/>
            <a:ext cx="12192000" cy="130112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F217072-56B6-A0D9-6BCE-D41BF5A188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8220"/>
            <a:ext cx="12192000" cy="53415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5E50ABE-2665-4A10-5138-F200DF8B5A1A}"/>
              </a:ext>
            </a:extLst>
          </p:cNvPr>
          <p:cNvSpPr txBox="1"/>
          <p:nvPr/>
        </p:nvSpPr>
        <p:spPr>
          <a:xfrm>
            <a:off x="0" y="5035940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                                                                                </a:t>
            </a:r>
            <a:r>
              <a:rPr lang="ru-RU" dirty="0">
                <a:solidFill>
                  <a:srgbClr val="0070C0"/>
                </a:solidFill>
              </a:rPr>
              <a:t>Добрый день, команда!</a:t>
            </a:r>
          </a:p>
          <a:p>
            <a:r>
              <a:rPr lang="ru-RU" dirty="0">
                <a:solidFill>
                  <a:srgbClr val="0070C0"/>
                </a:solidFill>
              </a:rPr>
              <a:t>Меня зовут </a:t>
            </a:r>
            <a:r>
              <a:rPr lang="ru-RU" dirty="0" err="1">
                <a:solidFill>
                  <a:srgbClr val="0070C0"/>
                </a:solidFill>
              </a:rPr>
              <a:t>Алексутин</a:t>
            </a:r>
            <a:r>
              <a:rPr lang="ru-RU" dirty="0">
                <a:solidFill>
                  <a:srgbClr val="0070C0"/>
                </a:solidFill>
              </a:rPr>
              <a:t> Андрей, я начинающий тестировщик. Хочу начать карьеру в </a:t>
            </a:r>
            <a:r>
              <a:rPr lang="en-US" dirty="0">
                <a:solidFill>
                  <a:srgbClr val="0070C0"/>
                </a:solidFill>
              </a:rPr>
              <a:t>IT </a:t>
            </a:r>
            <a:r>
              <a:rPr lang="ru-RU" dirty="0">
                <a:solidFill>
                  <a:srgbClr val="0070C0"/>
                </a:solidFill>
              </a:rPr>
              <a:t>сфере тестировщиком. Последние пять месяцев я учусь в Академии ТОП. В рамках обучения я тестировал вэб-приложения и мобильные. Проектировал тестовую документацию и применял на практике основные техники тест дизайна. Составлял баг-репорты, тест план, чек-листы, тест-кейсы. Работал в </a:t>
            </a:r>
            <a:r>
              <a:rPr lang="en-US" dirty="0">
                <a:solidFill>
                  <a:srgbClr val="0070C0"/>
                </a:solidFill>
              </a:rPr>
              <a:t>TMS TEST IT. </a:t>
            </a:r>
            <a:r>
              <a:rPr lang="ru-RU" dirty="0">
                <a:solidFill>
                  <a:srgbClr val="0070C0"/>
                </a:solidFill>
              </a:rPr>
              <a:t> Через </a:t>
            </a:r>
            <a:r>
              <a:rPr lang="en-US" dirty="0">
                <a:solidFill>
                  <a:srgbClr val="0070C0"/>
                </a:solidFill>
              </a:rPr>
              <a:t>Postman </a:t>
            </a:r>
            <a:r>
              <a:rPr lang="ru-RU" dirty="0">
                <a:solidFill>
                  <a:srgbClr val="0070C0"/>
                </a:solidFill>
              </a:rPr>
              <a:t>тестировал </a:t>
            </a:r>
            <a:r>
              <a:rPr lang="en-US" dirty="0">
                <a:solidFill>
                  <a:srgbClr val="0070C0"/>
                </a:solidFill>
              </a:rPr>
              <a:t>API.</a:t>
            </a:r>
            <a:r>
              <a:rPr lang="ru-RU" dirty="0">
                <a:solidFill>
                  <a:srgbClr val="0070C0"/>
                </a:solidFill>
              </a:rPr>
              <a:t> Работал с системами логирования файлов. Немного поработал с </a:t>
            </a:r>
            <a:r>
              <a:rPr lang="en-US" dirty="0" err="1">
                <a:solidFill>
                  <a:srgbClr val="0070C0"/>
                </a:solidFill>
              </a:rPr>
              <a:t>Github</a:t>
            </a:r>
            <a:r>
              <a:rPr lang="ru-RU" dirty="0">
                <a:solidFill>
                  <a:srgbClr val="0070C0"/>
                </a:solidFill>
              </a:rPr>
              <a:t>. Работал с системами контроля версий. Прошел основы </a:t>
            </a:r>
            <a:r>
              <a:rPr lang="en-US" dirty="0">
                <a:solidFill>
                  <a:srgbClr val="0070C0"/>
                </a:solidFill>
              </a:rPr>
              <a:t>HTML </a:t>
            </a:r>
            <a:r>
              <a:rPr lang="ru-RU" dirty="0">
                <a:solidFill>
                  <a:srgbClr val="0070C0"/>
                </a:solidFill>
              </a:rPr>
              <a:t>и поработал в </a:t>
            </a:r>
            <a:r>
              <a:rPr lang="en-US" dirty="0" err="1">
                <a:solidFill>
                  <a:srgbClr val="0070C0"/>
                </a:solidFill>
              </a:rPr>
              <a:t>Devtools</a:t>
            </a:r>
            <a:r>
              <a:rPr lang="en-US" dirty="0">
                <a:solidFill>
                  <a:srgbClr val="0070C0"/>
                </a:solidFill>
              </a:rPr>
              <a:t>.</a:t>
            </a:r>
            <a:endParaRPr lang="ru-RU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936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BDB54B5-D659-CBA7-8427-8C0176EB4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FC5C47-D3B0-57C1-99F4-EAE8F8B12A87}"/>
              </a:ext>
            </a:extLst>
          </p:cNvPr>
          <p:cNvSpPr txBox="1"/>
          <p:nvPr/>
        </p:nvSpPr>
        <p:spPr>
          <a:xfrm>
            <a:off x="5604933" y="753532"/>
            <a:ext cx="4614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highlight>
                  <a:srgbClr val="FFFF00"/>
                </a:highlight>
              </a:rPr>
              <a:t>Главная страница</a:t>
            </a:r>
          </a:p>
        </p:txBody>
      </p:sp>
    </p:spTree>
    <p:extLst>
      <p:ext uri="{BB962C8B-B14F-4D97-AF65-F5344CB8AC3E}">
        <p14:creationId xmlns:p14="http://schemas.microsoft.com/office/powerpoint/2010/main" val="2683501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5A5F26-32B6-52C1-D8AC-B4FC46327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882CAF-70AE-B0DE-4A12-DC0E043C9C19}"/>
              </a:ext>
            </a:extLst>
          </p:cNvPr>
          <p:cNvSpPr txBox="1"/>
          <p:nvPr/>
        </p:nvSpPr>
        <p:spPr>
          <a:xfrm>
            <a:off x="4673600" y="609600"/>
            <a:ext cx="345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               </a:t>
            </a:r>
            <a:r>
              <a:rPr lang="ru-RU" sz="2800" dirty="0">
                <a:highlight>
                  <a:srgbClr val="FFFF00"/>
                </a:highlight>
              </a:rPr>
              <a:t>Каталог</a:t>
            </a:r>
          </a:p>
        </p:txBody>
      </p:sp>
    </p:spTree>
    <p:extLst>
      <p:ext uri="{BB962C8B-B14F-4D97-AF65-F5344CB8AC3E}">
        <p14:creationId xmlns:p14="http://schemas.microsoft.com/office/powerpoint/2010/main" val="2862566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9CFC86-05A7-F939-3AD2-1CBEFFD1B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733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B016CC-7590-4B93-2D0E-A3033F74CECD}"/>
              </a:ext>
            </a:extLst>
          </p:cNvPr>
          <p:cNvSpPr txBox="1"/>
          <p:nvPr/>
        </p:nvSpPr>
        <p:spPr>
          <a:xfrm>
            <a:off x="4699000" y="567267"/>
            <a:ext cx="337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        </a:t>
            </a:r>
            <a:r>
              <a:rPr lang="ru-RU" sz="2800" dirty="0">
                <a:highlight>
                  <a:srgbClr val="FFFF00"/>
                </a:highlight>
              </a:rPr>
              <a:t>Отзывы</a:t>
            </a:r>
          </a:p>
        </p:txBody>
      </p:sp>
    </p:spTree>
    <p:extLst>
      <p:ext uri="{BB962C8B-B14F-4D97-AF65-F5344CB8AC3E}">
        <p14:creationId xmlns:p14="http://schemas.microsoft.com/office/powerpoint/2010/main" val="3163759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C26BF7-75E8-0A21-0049-344622984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A22A2D-BA94-5EEC-DB3B-6CB2F40C2BD5}"/>
              </a:ext>
            </a:extLst>
          </p:cNvPr>
          <p:cNvSpPr txBox="1"/>
          <p:nvPr/>
        </p:nvSpPr>
        <p:spPr>
          <a:xfrm>
            <a:off x="4588933" y="491067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highlight>
                  <a:srgbClr val="FFFF00"/>
                </a:highlight>
              </a:rPr>
              <a:t>Фото</a:t>
            </a:r>
          </a:p>
        </p:txBody>
      </p:sp>
    </p:spTree>
    <p:extLst>
      <p:ext uri="{BB962C8B-B14F-4D97-AF65-F5344CB8AC3E}">
        <p14:creationId xmlns:p14="http://schemas.microsoft.com/office/powerpoint/2010/main" val="1911998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306F6FA-CCD6-EE07-D624-E1AFC0978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681025-2B60-B08B-9075-92824BF68CE4}"/>
              </a:ext>
            </a:extLst>
          </p:cNvPr>
          <p:cNvSpPr txBox="1"/>
          <p:nvPr/>
        </p:nvSpPr>
        <p:spPr>
          <a:xfrm>
            <a:off x="4842933" y="7112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highlight>
                  <a:srgbClr val="FFFF00"/>
                </a:highlight>
              </a:rPr>
              <a:t>Контакты </a:t>
            </a:r>
          </a:p>
        </p:txBody>
      </p:sp>
    </p:spTree>
    <p:extLst>
      <p:ext uri="{BB962C8B-B14F-4D97-AF65-F5344CB8AC3E}">
        <p14:creationId xmlns:p14="http://schemas.microsoft.com/office/powerpoint/2010/main" val="3546045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F89027-1399-DF2F-2543-F21569963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B78592-9C98-17BE-C710-C3C8623AC7EC}"/>
              </a:ext>
            </a:extLst>
          </p:cNvPr>
          <p:cNvSpPr txBox="1"/>
          <p:nvPr/>
        </p:nvSpPr>
        <p:spPr>
          <a:xfrm>
            <a:off x="1608667" y="4826000"/>
            <a:ext cx="94572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Элементы, которые не были протестированы в данном проекте: Футер сайта</a:t>
            </a:r>
          </a:p>
        </p:txBody>
      </p:sp>
    </p:spTree>
    <p:extLst>
      <p:ext uri="{BB962C8B-B14F-4D97-AF65-F5344CB8AC3E}">
        <p14:creationId xmlns:p14="http://schemas.microsoft.com/office/powerpoint/2010/main" val="3666508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A1637-7F63-04C5-2213-AFA0516F6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492500-536A-9DBB-40B0-6C3C39738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A92891-6F1E-1661-4270-4DE2699F9910}"/>
              </a:ext>
            </a:extLst>
          </p:cNvPr>
          <p:cNvSpPr txBox="1"/>
          <p:nvPr/>
        </p:nvSpPr>
        <p:spPr>
          <a:xfrm>
            <a:off x="423333" y="4766734"/>
            <a:ext cx="113199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Элементы, которые  были протестированы в данном проекте: Хедер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;</a:t>
            </a:r>
            <a:r>
              <a:rPr lang="ru-RU" sz="28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 Главная страница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;</a:t>
            </a:r>
            <a:r>
              <a:rPr lang="ru-RU" sz="28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 Каталог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;</a:t>
            </a:r>
            <a:r>
              <a:rPr lang="ru-RU" sz="28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 Отзывы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;</a:t>
            </a:r>
            <a:r>
              <a:rPr lang="ru-RU" sz="28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 Фото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;</a:t>
            </a:r>
            <a:r>
              <a:rPr lang="ru-RU" sz="28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 Контакты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 </a:t>
            </a:r>
            <a:r>
              <a:rPr lang="ru-RU" sz="28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(Карта).</a:t>
            </a:r>
          </a:p>
        </p:txBody>
      </p:sp>
    </p:spTree>
    <p:extLst>
      <p:ext uri="{BB962C8B-B14F-4D97-AF65-F5344CB8AC3E}">
        <p14:creationId xmlns:p14="http://schemas.microsoft.com/office/powerpoint/2010/main" val="357245658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925</TotalTime>
  <Words>604</Words>
  <Application>Microsoft Office PowerPoint</Application>
  <PresentationFormat>Широкоэкранный</PresentationFormat>
  <Paragraphs>49</Paragraphs>
  <Slides>22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Hidden</dc:creator>
  <cp:lastModifiedBy>Hidden</cp:lastModifiedBy>
  <cp:revision>87</cp:revision>
  <dcterms:created xsi:type="dcterms:W3CDTF">2025-09-03T17:05:40Z</dcterms:created>
  <dcterms:modified xsi:type="dcterms:W3CDTF">2025-10-20T16:09:30Z</dcterms:modified>
</cp:coreProperties>
</file>